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696" y="229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662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4727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045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61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579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32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479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969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895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24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39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21B4B-E688-4ABB-94DF-3F31EBC24E55}" type="datetimeFigureOut">
              <a:rPr lang="fr-FR" smtClean="0"/>
              <a:t>27/05/2014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FC9D4-97B3-444B-A3D9-C3EA3DA66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29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" t="11" r="-126" b="8674"/>
          <a:stretch/>
        </p:blipFill>
        <p:spPr bwMode="auto">
          <a:xfrm>
            <a:off x="-7938" y="1"/>
            <a:ext cx="693815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2197100" y="738188"/>
            <a:ext cx="30241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fr-FR" sz="1100">
                <a:solidFill>
                  <a:schemeClr val="bg1"/>
                </a:solidFill>
                <a:latin typeface="Century Gothic" pitchFamily="34" charset="0"/>
              </a:rPr>
              <a:t>perfect beautiful skin</a:t>
            </a:r>
          </a:p>
          <a:p>
            <a:pPr algn="ctr" eaLnBrk="1" hangingPunct="1"/>
            <a:r>
              <a:rPr lang="en-US" altLang="fr-FR" sz="1100">
                <a:solidFill>
                  <a:schemeClr val="bg1"/>
                </a:solidFill>
                <a:latin typeface="Century Gothic" pitchFamily="34" charset="0"/>
              </a:rPr>
              <a:t>made-to-measure</a:t>
            </a:r>
            <a:endParaRPr lang="fr-FR" altLang="fr-FR" sz="11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68538" y="41275"/>
            <a:ext cx="2806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50913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50913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50913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50913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50913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dist" eaLnBrk="1" hangingPunct="1"/>
            <a:r>
              <a:rPr lang="en-US" altLang="fr-FR" sz="2400" u="sng">
                <a:solidFill>
                  <a:schemeClr val="bg1"/>
                </a:solidFill>
                <a:latin typeface="Century Gothic" pitchFamily="34" charset="0"/>
                <a:cs typeface="Arial" charset="0"/>
              </a:rPr>
              <a:t>Re-PLASTY</a:t>
            </a:r>
          </a:p>
          <a:p>
            <a:pPr algn="dist" eaLnBrk="1" hangingPunct="1"/>
            <a:r>
              <a:rPr lang="en-US" altLang="fr-FR" sz="2000">
                <a:solidFill>
                  <a:schemeClr val="bg1"/>
                </a:solidFill>
                <a:latin typeface="Century Gothic" pitchFamily="34" charset="0"/>
                <a:cs typeface="Arial" charset="0"/>
              </a:rPr>
              <a:t>PRESCRIPTION</a:t>
            </a:r>
          </a:p>
        </p:txBody>
      </p:sp>
      <p:pic>
        <p:nvPicPr>
          <p:cNvPr id="7" name="Picture 69" descr="G:\DPLI_HELENA_RUBINSTEIN_POWER_Beauty\Service\3. Brand\Retail Design\CHARTE GRAPHIQUE\1_ Graphic rules\05-LACLINIC LOGOTYPES\JPEG HD\Logo HR square\Logo HR squa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1179513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6" descr="G:\DPLI_HELENA_RUBINSTEIN_POWER_Beauty\Service\3. Brand\Retail Design\CHARTE GRAPHIQUE\1_ Graphic rules\05-LACLINIC LOGOTYPES\JPEG BD\Logo LACLINIC\Logo LACLINIC CMYK_WHI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493" y="-7938"/>
            <a:ext cx="117633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31"/>
          <p:cNvSpPr txBox="1">
            <a:spLocks noChangeArrowheads="1"/>
          </p:cNvSpPr>
          <p:nvPr/>
        </p:nvSpPr>
        <p:spPr bwMode="auto">
          <a:xfrm>
            <a:off x="188913" y="1439865"/>
            <a:ext cx="3454400" cy="1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just" eaLnBrk="1" hangingPunct="1">
              <a:lnSpc>
                <a:spcPct val="90000"/>
              </a:lnSpc>
            </a:pPr>
            <a:r>
              <a:rPr lang="en-US" altLang="fr-FR" sz="1200" b="1" dirty="0">
                <a:solidFill>
                  <a:schemeClr val="bg1"/>
                </a:solidFill>
                <a:latin typeface="Century Gothic" pitchFamily="34" charset="0"/>
              </a:rPr>
              <a:t>KEY POINTS TO KNOW &amp; REMEMBER</a:t>
            </a:r>
            <a:endParaRPr lang="fr-FR" altLang="fr-FR" sz="8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cxnSp>
        <p:nvCxnSpPr>
          <p:cNvPr id="10" name="Connecteur droit 25"/>
          <p:cNvCxnSpPr>
            <a:cxnSpLocks noChangeShapeType="1"/>
          </p:cNvCxnSpPr>
          <p:nvPr/>
        </p:nvCxnSpPr>
        <p:spPr bwMode="auto">
          <a:xfrm>
            <a:off x="188913" y="1619673"/>
            <a:ext cx="3562350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131"/>
          <p:cNvSpPr txBox="1">
            <a:spLocks noChangeArrowheads="1"/>
          </p:cNvSpPr>
          <p:nvPr/>
        </p:nvSpPr>
        <p:spPr bwMode="auto">
          <a:xfrm>
            <a:off x="168133" y="1691681"/>
            <a:ext cx="3583130" cy="225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just" eaLnBrk="1" hangingPunct="1">
              <a:buFontTx/>
              <a:buChar char="•"/>
            </a:pPr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 FOR WHO ? </a:t>
            </a: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Demanding women seeking a made-to-measure skincare/ those who have already used the Re-PLASTY / undergone aesthetic medicine procedures</a:t>
            </a:r>
          </a:p>
          <a:p>
            <a:pPr algn="just" eaLnBrk="1" hangingPunct="1">
              <a:lnSpc>
                <a:spcPct val="50000"/>
              </a:lnSpc>
            </a:pPr>
            <a:endParaRPr lang="en-US" altLang="fr-FR" sz="800" dirty="0">
              <a:solidFill>
                <a:schemeClr val="bg1"/>
              </a:solidFill>
              <a:latin typeface="Century Gothic" pitchFamily="34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SKIN CONCERNS: </a:t>
            </a: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wrinkles, loss of plumpness AND/OR texture irregularities, lack of hydration, dilated pores AND/OR dullness,  pigmentation spots </a:t>
            </a:r>
          </a:p>
          <a:p>
            <a:pPr algn="just" eaLnBrk="1" hangingPunct="1">
              <a:lnSpc>
                <a:spcPct val="50000"/>
              </a:lnSpc>
            </a:pPr>
            <a:endParaRPr lang="en-US" altLang="fr-FR" sz="105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 RESULTS: </a:t>
            </a: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PERFECT BEAUTIFUL SKIN: recreated substance - resurfaced texture - evened tone</a:t>
            </a:r>
          </a:p>
          <a:p>
            <a:pPr algn="just" eaLnBrk="1" hangingPunct="1"/>
            <a:endParaRPr lang="en-US" altLang="fr-FR" sz="500" dirty="0">
              <a:solidFill>
                <a:schemeClr val="bg1"/>
              </a:solidFill>
              <a:latin typeface="Century Gothic" pitchFamily="34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 USE:</a:t>
            </a: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 every morning and evening, on face and neck, avoiding the eye contour, before your Re-PLASTY Age Recovery cream.</a:t>
            </a:r>
          </a:p>
          <a:p>
            <a:pPr algn="just" eaLnBrk="1" hangingPunct="1"/>
            <a:endParaRPr lang="en-US" altLang="fr-FR" sz="200" dirty="0">
              <a:solidFill>
                <a:schemeClr val="bg1"/>
              </a:solidFill>
              <a:latin typeface="Century Gothic" pitchFamily="34" charset="0"/>
            </a:endParaRPr>
          </a:p>
          <a:p>
            <a:pPr algn="just" eaLnBrk="1" hangingPunct="1"/>
            <a:endParaRPr lang="en-US" altLang="fr-FR" sz="400" dirty="0">
              <a:solidFill>
                <a:schemeClr val="bg1"/>
              </a:solidFill>
              <a:latin typeface="Century Gothic" pitchFamily="34" charset="0"/>
            </a:endParaRPr>
          </a:p>
          <a:p>
            <a:pPr algn="just" eaLnBrk="1" hangingPunct="1">
              <a:buFontTx/>
              <a:buChar char="•"/>
            </a:pP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PRICE</a:t>
            </a:r>
            <a:r>
              <a:rPr lang="en-US" altLang="fr-FR" sz="1050" dirty="0">
                <a:solidFill>
                  <a:schemeClr val="bg1"/>
                </a:solidFill>
                <a:latin typeface="Century Gothic" pitchFamily="34" charset="0"/>
              </a:rPr>
              <a:t>: 475€ - 50ml (PPI)</a:t>
            </a:r>
          </a:p>
        </p:txBody>
      </p:sp>
      <p:sp>
        <p:nvSpPr>
          <p:cNvPr id="12" name="Arrondir un rectangle avec un coin diagonal 11"/>
          <p:cNvSpPr/>
          <p:nvPr/>
        </p:nvSpPr>
        <p:spPr>
          <a:xfrm>
            <a:off x="55600" y="1331640"/>
            <a:ext cx="3742099" cy="2767811"/>
          </a:xfrm>
          <a:prstGeom prst="round2Diag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bg1"/>
              </a:solidFill>
            </a:endParaRPr>
          </a:p>
        </p:txBody>
      </p:sp>
      <p:sp>
        <p:nvSpPr>
          <p:cNvPr id="128" name="Text Box 131"/>
          <p:cNvSpPr txBox="1">
            <a:spLocks noChangeArrowheads="1"/>
          </p:cNvSpPr>
          <p:nvPr/>
        </p:nvSpPr>
        <p:spPr bwMode="auto">
          <a:xfrm>
            <a:off x="48418" y="6180370"/>
            <a:ext cx="6856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1100" b="1" dirty="0">
                <a:solidFill>
                  <a:prstClr val="white"/>
                </a:solidFill>
                <a:latin typeface="Century Gothic" pitchFamily="34" charset="0"/>
              </a:rPr>
              <a:t>MADE-TO-MEASURE SERUM = UNIVERSAL BASE + ONE DOSE, SELECTED BY THE BA AFTER DIAGNOSIS </a:t>
            </a:r>
          </a:p>
        </p:txBody>
      </p:sp>
      <p:cxnSp>
        <p:nvCxnSpPr>
          <p:cNvPr id="129" name="Connecteur droit 25"/>
          <p:cNvCxnSpPr>
            <a:cxnSpLocks noChangeShapeType="1"/>
          </p:cNvCxnSpPr>
          <p:nvPr/>
        </p:nvCxnSpPr>
        <p:spPr bwMode="auto">
          <a:xfrm>
            <a:off x="-108744" y="6361345"/>
            <a:ext cx="7038956" cy="0"/>
          </a:xfrm>
          <a:prstGeom prst="line">
            <a:avLst/>
          </a:prstGeom>
          <a:noFill/>
          <a:ln w="9525">
            <a:solidFill>
              <a:srgbClr val="F7F7F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0" name="Picture 39" descr="G:\DPLI_HELENA_RUBINSTEIN_POWER_Beauty\Service\3. Brand\Service &amp; CRM\Education\01- SKINCARE\Re-PLASTY\Re-PLASTY PRESCRIPTION 2014\TRAINING EN COURS\PACKSHOT\DOSETTE 311.png\DOSETTE 3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4" t="14516" r="37700" b="22156"/>
          <a:stretch>
            <a:fillRect/>
          </a:stretch>
        </p:blipFill>
        <p:spPr bwMode="auto">
          <a:xfrm>
            <a:off x="977106" y="7323370"/>
            <a:ext cx="388937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40" descr="G:\DPLI_HELENA_RUBINSTEIN_POWER_Beauty\Service\3. Brand\Service &amp; CRM\Education\01- SKINCARE\Re-PLASTY\Re-PLASTY PRESCRIPTION 2014\TRAINING EN COURS\PACKSHOT\PRESCRIPTION MALETTE221.png\PRESCRIPTION MALETTE22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55" t="15321" r="35091" b="15765"/>
          <a:stretch>
            <a:fillRect/>
          </a:stretch>
        </p:blipFill>
        <p:spPr bwMode="auto">
          <a:xfrm>
            <a:off x="4137406" y="7323370"/>
            <a:ext cx="4000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41" descr="G:\DPLI_HELENA_RUBINSTEIN_POWER_Beauty\Service\3. Brand\Service &amp; CRM\Education\01- SKINCARE\Re-PLASTY\Re-PLASTY PRESCRIPTION 2014\TRAINING EN COURS\PACKSHOT\PRESCRIPTION MALETTE 113.png\PRESCRIPTION MALETTE 1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6" t="14290" r="33987" b="15456"/>
          <a:stretch>
            <a:fillRect/>
          </a:stretch>
        </p:blipFill>
        <p:spPr bwMode="auto">
          <a:xfrm>
            <a:off x="3076575" y="7318608"/>
            <a:ext cx="4000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42" descr="G:\DPLI_HELENA_RUBINSTEIN_POWER_Beauty\Service\3. Brand\Service &amp; CRM\Education\01- SKINCARE\Re-PLASTY\Re-PLASTY PRESCRIPTION 2014\TRAINING EN COURS\PACKSHOT\PRESCRIPTION MALETTE 122.png\PRESCRIPTION MALETTE 12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8" t="16428" r="34143" b="14828"/>
          <a:stretch>
            <a:fillRect/>
          </a:stretch>
        </p:blipFill>
        <p:spPr bwMode="auto">
          <a:xfrm>
            <a:off x="6224968" y="7323370"/>
            <a:ext cx="411163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43" descr="G:\DPLI_HELENA_RUBINSTEIN_POWER_Beauty\Service\3. Brand\Service &amp; CRM\Education\01- SKINCARE\Re-PLASTY\Re-PLASTY PRESCRIPTION 2014\TRAINING EN COURS\PACKSHOT\PRESCRIPTION MALETTE 131.png\PRESCRIPTION MALETTE 13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4" t="14641" r="35941" b="13437"/>
          <a:stretch>
            <a:fillRect/>
          </a:stretch>
        </p:blipFill>
        <p:spPr bwMode="auto">
          <a:xfrm>
            <a:off x="2038539" y="7323370"/>
            <a:ext cx="36671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44" descr="G:\DPLI_HELENA_RUBINSTEIN_POWER_Beauty\Service\3. Brand\Service &amp; CRM\Education\01- SKINCARE\Re-PLASTY\Re-PLASTY PRESCRIPTION 2014\TRAINING EN COURS\PACKSHOT\PRESCRIPTION MALETTE 212.png\PRESCRIPTION MALETTE 21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1" t="16350" r="36900" b="15289"/>
          <a:stretch>
            <a:fillRect/>
          </a:stretch>
        </p:blipFill>
        <p:spPr bwMode="auto">
          <a:xfrm>
            <a:off x="5186743" y="7323370"/>
            <a:ext cx="3984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" name="Rectangle 135"/>
          <p:cNvSpPr/>
          <p:nvPr/>
        </p:nvSpPr>
        <p:spPr>
          <a:xfrm>
            <a:off x="927893" y="7055083"/>
            <a:ext cx="487363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3.1.1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1979802" y="7055083"/>
            <a:ext cx="544512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1.3.1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2982913" y="7055083"/>
            <a:ext cx="534987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1.1.3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4081843" y="7055083"/>
            <a:ext cx="555625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2.2.1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5116893" y="7055083"/>
            <a:ext cx="561975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2.1.2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6099556" y="7061433"/>
            <a:ext cx="590550" cy="2476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10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1.2.2</a:t>
            </a:r>
          </a:p>
        </p:txBody>
      </p:sp>
      <p:sp>
        <p:nvSpPr>
          <p:cNvPr id="142" name="Accolade fermante 141"/>
          <p:cNvSpPr/>
          <p:nvPr/>
        </p:nvSpPr>
        <p:spPr>
          <a:xfrm rot="5400000" flipH="1">
            <a:off x="2141537" y="5330264"/>
            <a:ext cx="201613" cy="3063875"/>
          </a:xfrm>
          <a:prstGeom prst="rightBrace">
            <a:avLst>
              <a:gd name="adj1" fmla="val 8333"/>
              <a:gd name="adj2" fmla="val 49249"/>
            </a:avLst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3" name="Accolade fermante 142"/>
          <p:cNvSpPr/>
          <p:nvPr/>
        </p:nvSpPr>
        <p:spPr>
          <a:xfrm rot="5400000" flipH="1">
            <a:off x="5296281" y="5432657"/>
            <a:ext cx="179388" cy="2881313"/>
          </a:xfrm>
          <a:prstGeom prst="rightBrace">
            <a:avLst>
              <a:gd name="adj1" fmla="val 8333"/>
              <a:gd name="adj2" fmla="val 49249"/>
            </a:avLst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4" name="Text Box 131"/>
          <p:cNvSpPr txBox="1">
            <a:spLocks noChangeArrowheads="1"/>
          </p:cNvSpPr>
          <p:nvPr/>
        </p:nvSpPr>
        <p:spPr bwMode="auto">
          <a:xfrm>
            <a:off x="777081" y="6532795"/>
            <a:ext cx="32575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000" dirty="0" smtClean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</a:rPr>
              <a:t>RADICAL PROFILES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700" dirty="0" smtClean="0">
                <a:solidFill>
                  <a:prstClr val="white"/>
                </a:solidFill>
                <a:latin typeface="Century Gothic" pitchFamily="34" charset="0"/>
              </a:rPr>
              <a:t>(Major focus </a:t>
            </a:r>
            <a:r>
              <a:rPr lang="en-US" altLang="fr-FR" sz="700" dirty="0">
                <a:solidFill>
                  <a:prstClr val="white"/>
                </a:solidFill>
                <a:latin typeface="Century Gothic" pitchFamily="34" charset="0"/>
              </a:rPr>
              <a:t>on </a:t>
            </a:r>
            <a:r>
              <a:rPr lang="en-US" altLang="fr-FR" sz="700" dirty="0" smtClean="0">
                <a:solidFill>
                  <a:prstClr val="white"/>
                </a:solidFill>
                <a:latin typeface="Century Gothic" pitchFamily="34" charset="0"/>
              </a:rPr>
              <a:t>one of </a:t>
            </a:r>
            <a:r>
              <a:rPr lang="en-US" altLang="fr-FR" sz="700" dirty="0">
                <a:solidFill>
                  <a:prstClr val="white"/>
                </a:solidFill>
                <a:latin typeface="Century Gothic" pitchFamily="34" charset="0"/>
              </a:rPr>
              <a:t>the three clinical criteria)</a:t>
            </a:r>
            <a:endParaRPr lang="en-US" altLang="fr-FR" sz="700" dirty="0" smtClean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145" name="ZoneTexte 144"/>
          <p:cNvSpPr txBox="1"/>
          <p:nvPr/>
        </p:nvSpPr>
        <p:spPr>
          <a:xfrm>
            <a:off x="748506" y="8610833"/>
            <a:ext cx="7842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3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1 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777081" y="7015395"/>
            <a:ext cx="790575" cy="1976438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47" name="ZoneTexte 69"/>
          <p:cNvSpPr txBox="1">
            <a:spLocks noChangeArrowheads="1"/>
          </p:cNvSpPr>
          <p:nvPr/>
        </p:nvSpPr>
        <p:spPr bwMode="auto">
          <a:xfrm>
            <a:off x="485455" y="7628170"/>
            <a:ext cx="392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2400" dirty="0">
                <a:solidFill>
                  <a:prstClr val="white"/>
                </a:solidFill>
                <a:latin typeface="Century Gothic" pitchFamily="34" charset="0"/>
              </a:rPr>
              <a:t>+</a:t>
            </a:r>
          </a:p>
        </p:txBody>
      </p:sp>
      <p:sp>
        <p:nvSpPr>
          <p:cNvPr id="148" name="ZoneTexte 147"/>
          <p:cNvSpPr txBox="1"/>
          <p:nvPr/>
        </p:nvSpPr>
        <p:spPr>
          <a:xfrm>
            <a:off x="2847975" y="8610833"/>
            <a:ext cx="7842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3</a:t>
            </a:r>
          </a:p>
        </p:txBody>
      </p:sp>
      <p:sp>
        <p:nvSpPr>
          <p:cNvPr id="149" name="ZoneTexte 148"/>
          <p:cNvSpPr txBox="1"/>
          <p:nvPr/>
        </p:nvSpPr>
        <p:spPr>
          <a:xfrm>
            <a:off x="1809939" y="8610833"/>
            <a:ext cx="7842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3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1 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1836927" y="7036033"/>
            <a:ext cx="792162" cy="1955800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2879725" y="7036033"/>
            <a:ext cx="792163" cy="1955800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2" name="Rectangle 151"/>
          <p:cNvSpPr/>
          <p:nvPr/>
        </p:nvSpPr>
        <p:spPr>
          <a:xfrm>
            <a:off x="3946906" y="7036033"/>
            <a:ext cx="790575" cy="1955800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3" name="Rectangle 152"/>
          <p:cNvSpPr/>
          <p:nvPr/>
        </p:nvSpPr>
        <p:spPr>
          <a:xfrm>
            <a:off x="4989893" y="7036033"/>
            <a:ext cx="792163" cy="1955800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6034468" y="7040795"/>
            <a:ext cx="792163" cy="1951038"/>
          </a:xfrm>
          <a:prstGeom prst="rect">
            <a:avLst/>
          </a:prstGeom>
          <a:noFill/>
          <a:ln w="12700" cap="flat" cmpd="sng" algn="ctr">
            <a:solidFill>
              <a:srgbClr val="EEECE1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5" name="ZoneTexte 154"/>
          <p:cNvSpPr txBox="1"/>
          <p:nvPr/>
        </p:nvSpPr>
        <p:spPr>
          <a:xfrm>
            <a:off x="3945318" y="8618770"/>
            <a:ext cx="7842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2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2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1</a:t>
            </a:r>
          </a:p>
        </p:txBody>
      </p:sp>
      <p:sp>
        <p:nvSpPr>
          <p:cNvPr id="156" name="ZoneTexte 155"/>
          <p:cNvSpPr txBox="1"/>
          <p:nvPr/>
        </p:nvSpPr>
        <p:spPr>
          <a:xfrm>
            <a:off x="4953381" y="8610833"/>
            <a:ext cx="7858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2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2</a:t>
            </a:r>
          </a:p>
        </p:txBody>
      </p:sp>
      <p:sp>
        <p:nvSpPr>
          <p:cNvPr id="157" name="ZoneTexte 156"/>
          <p:cNvSpPr txBox="1"/>
          <p:nvPr/>
        </p:nvSpPr>
        <p:spPr>
          <a:xfrm>
            <a:off x="6002718" y="8610833"/>
            <a:ext cx="7842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SUBSTANCE – 1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TEXTURE – 2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600" b="1" dirty="0">
                <a:solidFill>
                  <a:srgbClr val="EEECE1">
                    <a:lumMod val="75000"/>
                  </a:srgbClr>
                </a:solidFill>
                <a:latin typeface="Century Gothic" panose="020B0502020202020204" pitchFamily="34" charset="0"/>
                <a:ea typeface="MS PGothic" pitchFamily="34" charset="-128"/>
              </a:rPr>
              <a:t>TONE – 2</a:t>
            </a:r>
          </a:p>
        </p:txBody>
      </p:sp>
      <p:sp>
        <p:nvSpPr>
          <p:cNvPr id="158" name="ZoneTexte 88"/>
          <p:cNvSpPr txBox="1">
            <a:spLocks noChangeArrowheads="1"/>
          </p:cNvSpPr>
          <p:nvPr/>
        </p:nvSpPr>
        <p:spPr bwMode="auto">
          <a:xfrm>
            <a:off x="1509153" y="7798033"/>
            <a:ext cx="392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 dirty="0">
                <a:solidFill>
                  <a:prstClr val="white"/>
                </a:solidFill>
                <a:latin typeface="Century Gothic" pitchFamily="34" charset="0"/>
              </a:rPr>
              <a:t>OR</a:t>
            </a:r>
          </a:p>
        </p:txBody>
      </p:sp>
      <p:sp>
        <p:nvSpPr>
          <p:cNvPr id="159" name="ZoneTexte 89"/>
          <p:cNvSpPr txBox="1">
            <a:spLocks noChangeArrowheads="1"/>
          </p:cNvSpPr>
          <p:nvPr/>
        </p:nvSpPr>
        <p:spPr bwMode="auto">
          <a:xfrm>
            <a:off x="2541240" y="7798033"/>
            <a:ext cx="392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 dirty="0">
                <a:solidFill>
                  <a:prstClr val="white"/>
                </a:solidFill>
                <a:latin typeface="Century Gothic" pitchFamily="34" charset="0"/>
              </a:rPr>
              <a:t>OR</a:t>
            </a:r>
          </a:p>
        </p:txBody>
      </p:sp>
      <p:sp>
        <p:nvSpPr>
          <p:cNvPr id="160" name="ZoneTexte 90"/>
          <p:cNvSpPr txBox="1">
            <a:spLocks noChangeArrowheads="1"/>
          </p:cNvSpPr>
          <p:nvPr/>
        </p:nvSpPr>
        <p:spPr bwMode="auto">
          <a:xfrm>
            <a:off x="3601643" y="7794934"/>
            <a:ext cx="392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 dirty="0">
                <a:solidFill>
                  <a:prstClr val="white"/>
                </a:solidFill>
                <a:latin typeface="Century Gothic" pitchFamily="34" charset="0"/>
              </a:rPr>
              <a:t>OR</a:t>
            </a:r>
          </a:p>
        </p:txBody>
      </p:sp>
      <p:sp>
        <p:nvSpPr>
          <p:cNvPr id="161" name="ZoneTexte 91"/>
          <p:cNvSpPr txBox="1">
            <a:spLocks noChangeArrowheads="1"/>
          </p:cNvSpPr>
          <p:nvPr/>
        </p:nvSpPr>
        <p:spPr bwMode="auto">
          <a:xfrm>
            <a:off x="4666043" y="7798033"/>
            <a:ext cx="392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>
                <a:solidFill>
                  <a:prstClr val="white"/>
                </a:solidFill>
                <a:latin typeface="Century Gothic" pitchFamily="34" charset="0"/>
              </a:rPr>
              <a:t>OR</a:t>
            </a:r>
          </a:p>
        </p:txBody>
      </p:sp>
      <p:sp>
        <p:nvSpPr>
          <p:cNvPr id="162" name="ZoneTexte 92"/>
          <p:cNvSpPr txBox="1">
            <a:spLocks noChangeArrowheads="1"/>
          </p:cNvSpPr>
          <p:nvPr/>
        </p:nvSpPr>
        <p:spPr bwMode="auto">
          <a:xfrm>
            <a:off x="5713793" y="7798033"/>
            <a:ext cx="3921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>
                <a:solidFill>
                  <a:prstClr val="white"/>
                </a:solidFill>
                <a:latin typeface="Century Gothic" pitchFamily="34" charset="0"/>
              </a:rPr>
              <a:t>OR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-97298" y="8601979"/>
            <a:ext cx="990600" cy="319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r-FR" sz="700" dirty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  <a:ea typeface="MS PGothic" pitchFamily="34" charset="-128"/>
              </a:rPr>
              <a:t>UNIVERSAL BASE SERUM</a:t>
            </a:r>
          </a:p>
        </p:txBody>
      </p:sp>
      <p:sp>
        <p:nvSpPr>
          <p:cNvPr id="164" name="Text Box 131"/>
          <p:cNvSpPr txBox="1">
            <a:spLocks noChangeArrowheads="1"/>
          </p:cNvSpPr>
          <p:nvPr/>
        </p:nvSpPr>
        <p:spPr bwMode="auto">
          <a:xfrm>
            <a:off x="3973441" y="6521683"/>
            <a:ext cx="32575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000" dirty="0" smtClean="0">
                <a:solidFill>
                  <a:srgbClr val="EEECE1">
                    <a:lumMod val="75000"/>
                  </a:srgbClr>
                </a:solidFill>
                <a:latin typeface="Century Gothic" pitchFamily="34" charset="0"/>
              </a:rPr>
              <a:t>MIXED PROFILES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700" dirty="0" smtClean="0">
                <a:solidFill>
                  <a:prstClr val="white"/>
                </a:solidFill>
                <a:latin typeface="Century Gothic" pitchFamily="34" charset="0"/>
              </a:rPr>
              <a:t>(</a:t>
            </a:r>
            <a:r>
              <a:rPr lang="en-US" altLang="fr-FR" sz="700" dirty="0">
                <a:solidFill>
                  <a:schemeClr val="bg1"/>
                </a:solidFill>
                <a:latin typeface="Century Gothic" pitchFamily="34" charset="0"/>
              </a:rPr>
              <a:t>Major focus on two of the three clinical criteria</a:t>
            </a:r>
            <a:r>
              <a:rPr lang="en-US" altLang="fr-FR" sz="700" dirty="0" smtClean="0">
                <a:solidFill>
                  <a:prstClr val="white"/>
                </a:solidFill>
                <a:latin typeface="Century Gothic" pitchFamily="34" charset="0"/>
              </a:rPr>
              <a:t>)</a:t>
            </a:r>
            <a:endParaRPr lang="en-US" altLang="fr-FR" sz="700" dirty="0" smtClean="0">
              <a:solidFill>
                <a:prstClr val="white"/>
              </a:solidFill>
              <a:latin typeface="Century Gothic" pitchFamily="34" charset="0"/>
            </a:endParaRPr>
          </a:p>
        </p:txBody>
      </p:sp>
      <p:pic>
        <p:nvPicPr>
          <p:cNvPr id="165" name="Picture 4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8" t="3915" r="16583" b="3419"/>
          <a:stretch>
            <a:fillRect/>
          </a:stretch>
        </p:blipFill>
        <p:spPr bwMode="auto">
          <a:xfrm>
            <a:off x="159103" y="6950308"/>
            <a:ext cx="379412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Text Box 131"/>
          <p:cNvSpPr txBox="1">
            <a:spLocks noChangeArrowheads="1"/>
          </p:cNvSpPr>
          <p:nvPr/>
        </p:nvSpPr>
        <p:spPr bwMode="auto">
          <a:xfrm>
            <a:off x="1039837" y="4716016"/>
            <a:ext cx="152479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fr-FR" sz="1100" b="1" dirty="0" smtClean="0">
                <a:solidFill>
                  <a:schemeClr val="bg1"/>
                </a:solidFill>
                <a:latin typeface="Century Gothic" pitchFamily="34" charset="0"/>
              </a:rPr>
              <a:t>DIAGNOSIS IS </a:t>
            </a:r>
            <a:r>
              <a:rPr lang="en-US" altLang="fr-FR" sz="1100" b="1" dirty="0">
                <a:solidFill>
                  <a:schemeClr val="bg1"/>
                </a:solidFill>
                <a:latin typeface="Century Gothic" pitchFamily="34" charset="0"/>
              </a:rPr>
              <a:t>KEY:</a:t>
            </a:r>
            <a:endParaRPr lang="fr-FR" altLang="fr-FR" sz="11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61" name="ZoneTexte 3"/>
          <p:cNvSpPr txBox="1">
            <a:spLocks noChangeArrowheads="1"/>
          </p:cNvSpPr>
          <p:nvPr/>
        </p:nvSpPr>
        <p:spPr bwMode="auto">
          <a:xfrm>
            <a:off x="985316" y="4939298"/>
            <a:ext cx="157931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just" eaLnBrk="1" hangingPunct="1"/>
            <a:r>
              <a:rPr lang="en-US" altLang="fr-FR" sz="900" dirty="0" smtClean="0">
                <a:solidFill>
                  <a:schemeClr val="bg1"/>
                </a:solidFill>
                <a:latin typeface="Century Gothic" pitchFamily="34" charset="0"/>
              </a:rPr>
              <a:t>An </a:t>
            </a:r>
            <a:r>
              <a:rPr lang="en-US" altLang="fr-FR" sz="900" b="1" dirty="0" smtClean="0">
                <a:solidFill>
                  <a:schemeClr val="bg1"/>
                </a:solidFill>
                <a:latin typeface="Century Gothic" pitchFamily="34" charset="0"/>
              </a:rPr>
              <a:t>exclusive clinical diagnosis</a:t>
            </a:r>
            <a:r>
              <a:rPr lang="en-US" altLang="fr-FR" sz="900" dirty="0" smtClean="0">
                <a:solidFill>
                  <a:schemeClr val="bg1"/>
                </a:solidFill>
                <a:latin typeface="Century Gothic" pitchFamily="34" charset="0"/>
              </a:rPr>
              <a:t> has been developed by HELENA RUBINSTEIN to identify the profile of each women.</a:t>
            </a:r>
            <a:endParaRPr lang="en-US" altLang="fr-FR" sz="9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127" y="4716015"/>
            <a:ext cx="475111" cy="100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Arrondir un rectangle avec un coin diagonal 62"/>
          <p:cNvSpPr/>
          <p:nvPr/>
        </p:nvSpPr>
        <p:spPr>
          <a:xfrm>
            <a:off x="908943" y="4572000"/>
            <a:ext cx="2232025" cy="1214495"/>
          </a:xfrm>
          <a:prstGeom prst="round2Diag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8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2" descr="G:\DPLI_HELENA_RUBINSTEIN_POWER_Beauty\Service\3. Brand\Service &amp; CRM\Education\01- SKINCARE\Re-PLASTY\Re-PLASTY PRESCRIPTION 2014\TRAINING EN COURS\wetransfer-6f27e7\FOND RE-PLASTY PRESCRIPTION_VERSO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8" r="-742" b="7147"/>
          <a:stretch/>
        </p:blipFill>
        <p:spPr bwMode="auto">
          <a:xfrm>
            <a:off x="0" y="-2"/>
            <a:ext cx="6976677" cy="914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33"/>
          <p:cNvSpPr txBox="1">
            <a:spLocks noChangeArrowheads="1"/>
          </p:cNvSpPr>
          <p:nvPr/>
        </p:nvSpPr>
        <p:spPr bwMode="auto">
          <a:xfrm>
            <a:off x="5464778" y="390488"/>
            <a:ext cx="571620" cy="41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5" tIns="45697" rIns="91395" bIns="4569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b="1">
                <a:solidFill>
                  <a:prstClr val="white"/>
                </a:solidFill>
                <a:latin typeface="Century Gothic" pitchFamily="34" charset="0"/>
              </a:rPr>
              <a:t>1</a:t>
            </a:r>
          </a:p>
        </p:txBody>
      </p:sp>
      <p:sp>
        <p:nvSpPr>
          <p:cNvPr id="4" name="ZoneTexte 14"/>
          <p:cNvSpPr txBox="1">
            <a:spLocks noChangeArrowheads="1"/>
          </p:cNvSpPr>
          <p:nvPr/>
        </p:nvSpPr>
        <p:spPr bwMode="auto">
          <a:xfrm>
            <a:off x="6287139" y="559765"/>
            <a:ext cx="570861" cy="2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5" tIns="45697" rIns="91395" bIns="4569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1000" dirty="0">
                <a:solidFill>
                  <a:prstClr val="white"/>
                </a:solidFill>
                <a:latin typeface="Century Gothic" pitchFamily="34" charset="0"/>
              </a:rPr>
              <a:t>HOOK</a:t>
            </a:r>
            <a:endParaRPr lang="fr-FR" altLang="fr-FR" sz="10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5" name="ZoneTexte 14"/>
          <p:cNvSpPr txBox="1">
            <a:spLocks noChangeArrowheads="1"/>
          </p:cNvSpPr>
          <p:nvPr/>
        </p:nvSpPr>
        <p:spPr bwMode="auto">
          <a:xfrm>
            <a:off x="4600317" y="107504"/>
            <a:ext cx="2257683" cy="33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5" tIns="45697" rIns="91395" bIns="4569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sz="1600" dirty="0">
                <a:solidFill>
                  <a:prstClr val="white"/>
                </a:solidFill>
                <a:latin typeface="Century Gothic" pitchFamily="34" charset="0"/>
              </a:rPr>
              <a:t>SALES SCENARIO</a:t>
            </a:r>
            <a:endParaRPr lang="fr-FR" altLang="fr-FR" sz="16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cxnSp>
        <p:nvCxnSpPr>
          <p:cNvPr id="6" name="Connecteur droit 23"/>
          <p:cNvCxnSpPr>
            <a:cxnSpLocks noChangeShapeType="1"/>
          </p:cNvCxnSpPr>
          <p:nvPr/>
        </p:nvCxnSpPr>
        <p:spPr bwMode="auto">
          <a:xfrm>
            <a:off x="5545411" y="822167"/>
            <a:ext cx="164862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69085" y="971600"/>
            <a:ext cx="52705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“What if your skin could have a made-to-measure serum </a:t>
            </a:r>
          </a:p>
          <a:p>
            <a:pPr algn="ctr" eaLnBrk="1" hangingPunct="1"/>
            <a:r>
              <a:rPr lang="en-US" altLang="fr-FR" sz="1050" b="1" dirty="0">
                <a:solidFill>
                  <a:schemeClr val="bg1"/>
                </a:solidFill>
                <a:latin typeface="Century Gothic" pitchFamily="34" charset="0"/>
              </a:rPr>
              <a:t>adapted to your skin profile?”</a:t>
            </a:r>
          </a:p>
        </p:txBody>
      </p:sp>
      <p:sp>
        <p:nvSpPr>
          <p:cNvPr id="8" name="Rectangle 7"/>
          <p:cNvSpPr/>
          <p:nvPr/>
        </p:nvSpPr>
        <p:spPr>
          <a:xfrm>
            <a:off x="954810" y="971600"/>
            <a:ext cx="5081588" cy="36830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/>
        </p:nvSpPr>
        <p:spPr bwMode="auto">
          <a:xfrm>
            <a:off x="0" y="1030337"/>
            <a:ext cx="87841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1042988">
              <a:defRPr/>
            </a:pPr>
            <a:r>
              <a:rPr lang="en-US" sz="1050" b="1" dirty="0">
                <a:solidFill>
                  <a:schemeClr val="bg2">
                    <a:lumMod val="75000"/>
                  </a:schemeClr>
                </a:solidFill>
                <a:latin typeface="Century Gothic" pitchFamily="34" charset="0"/>
              </a:rPr>
              <a:t>HOOK</a:t>
            </a:r>
          </a:p>
        </p:txBody>
      </p:sp>
      <p:cxnSp>
        <p:nvCxnSpPr>
          <p:cNvPr id="10" name="Connecteur droit 23"/>
          <p:cNvCxnSpPr>
            <a:cxnSpLocks noChangeShapeType="1"/>
          </p:cNvCxnSpPr>
          <p:nvPr/>
        </p:nvCxnSpPr>
        <p:spPr bwMode="auto">
          <a:xfrm>
            <a:off x="5497556" y="1747122"/>
            <a:ext cx="164862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ZoneTexte 16"/>
          <p:cNvSpPr txBox="1">
            <a:spLocks noChangeArrowheads="1"/>
          </p:cNvSpPr>
          <p:nvPr/>
        </p:nvSpPr>
        <p:spPr bwMode="auto">
          <a:xfrm>
            <a:off x="5497554" y="1331640"/>
            <a:ext cx="571620" cy="415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5" tIns="45697" rIns="91395" bIns="45697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b="1">
                <a:solidFill>
                  <a:prstClr val="white"/>
                </a:solidFill>
                <a:latin typeface="Century Gothic" pitchFamily="34" charset="0"/>
              </a:rPr>
              <a:t>2</a:t>
            </a:r>
          </a:p>
        </p:txBody>
      </p:sp>
      <p:sp>
        <p:nvSpPr>
          <p:cNvPr id="12" name="ZoneTexte 19"/>
          <p:cNvSpPr txBox="1">
            <a:spLocks noChangeArrowheads="1"/>
          </p:cNvSpPr>
          <p:nvPr/>
        </p:nvSpPr>
        <p:spPr bwMode="auto">
          <a:xfrm>
            <a:off x="6277708" y="1472525"/>
            <a:ext cx="595303" cy="27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73" tIns="52136" rIns="104273" bIns="52136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fr-FR" sz="1100" dirty="0">
                <a:solidFill>
                  <a:schemeClr val="bg1"/>
                </a:solidFill>
                <a:latin typeface="Century Gothic" pitchFamily="34" charset="0"/>
              </a:rPr>
              <a:t>TREAT</a:t>
            </a:r>
          </a:p>
        </p:txBody>
      </p:sp>
      <p:sp>
        <p:nvSpPr>
          <p:cNvPr id="13" name="Arrondir un rectangle avec un coin diagonal 10"/>
          <p:cNvSpPr>
            <a:spLocks noChangeArrowheads="1"/>
          </p:cNvSpPr>
          <p:nvPr/>
        </p:nvSpPr>
        <p:spPr bwMode="auto">
          <a:xfrm>
            <a:off x="307696" y="1835696"/>
            <a:ext cx="6393278" cy="4584477"/>
          </a:xfrm>
          <a:custGeom>
            <a:avLst/>
            <a:gdLst>
              <a:gd name="T0" fmla="*/ 2147483647 w 4714886"/>
              <a:gd name="T1" fmla="*/ 2147483647 h 2428892"/>
              <a:gd name="T2" fmla="*/ 2147483647 w 4714886"/>
              <a:gd name="T3" fmla="*/ 2147483647 h 2428892"/>
              <a:gd name="T4" fmla="*/ 0 w 4714886"/>
              <a:gd name="T5" fmla="*/ 2147483647 h 2428892"/>
              <a:gd name="T6" fmla="*/ 2147483647 w 4714886"/>
              <a:gd name="T7" fmla="*/ 0 h 242889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118569 w 4714886"/>
              <a:gd name="T13" fmla="*/ 118569 h 2428892"/>
              <a:gd name="T14" fmla="*/ 4596317 w 4714886"/>
              <a:gd name="T15" fmla="*/ 2310323 h 24288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14886" h="2428892">
                <a:moveTo>
                  <a:pt x="404823" y="0"/>
                </a:moveTo>
                <a:lnTo>
                  <a:pt x="4714886" y="0"/>
                </a:lnTo>
                <a:lnTo>
                  <a:pt x="4714886" y="2024069"/>
                </a:lnTo>
                <a:cubicBezTo>
                  <a:pt x="4714886" y="2247646"/>
                  <a:pt x="4533640" y="2428891"/>
                  <a:pt x="4310063" y="2428892"/>
                </a:cubicBezTo>
                <a:lnTo>
                  <a:pt x="0" y="2428892"/>
                </a:lnTo>
                <a:lnTo>
                  <a:pt x="0" y="404823"/>
                </a:lnTo>
                <a:cubicBezTo>
                  <a:pt x="0" y="181245"/>
                  <a:pt x="181245" y="0"/>
                  <a:pt x="404823" y="0"/>
                </a:cubicBezTo>
                <a:cubicBezTo>
                  <a:pt x="404823" y="0"/>
                  <a:pt x="404823" y="0"/>
                  <a:pt x="404823" y="0"/>
                </a:cubicBezTo>
                <a:close/>
              </a:path>
            </a:pathLst>
          </a:custGeom>
          <a:noFill/>
          <a:ln w="12700" algn="ctr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/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“</a:t>
            </a: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Dr. PFULG, </a:t>
            </a: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founder of LACLINIC-MONTREUX and pioneering aesthetic surgeon has unveiled the three clinical criteria behind </a:t>
            </a: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the secret to beautiful skin: SUBSTANCE – TEXTURE - TONE. </a:t>
            </a:r>
            <a:endParaRPr lang="en-US" sz="90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Inspired by this remarkable discovery, the HELENA RUBINSTEIN laboratories have developed the first made-to-measure cosmetic intervention that targets a combination of the three key parameters identified by Dr. PFULG. (SUBSTANCE – TEXTURE – TONE) at different levels, according to customer’s needs.</a:t>
            </a:r>
          </a:p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</a:p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Our </a:t>
            </a: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made-to-measure serum </a:t>
            </a: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lies in the creation of doses adapted to the profile of each woman and then mixed with the universal serum. </a:t>
            </a: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The right dose is selected during a clinical diagnosis based on our expertise and our skin profile diagnosis device</a:t>
            </a: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. </a:t>
            </a:r>
          </a:p>
          <a:p>
            <a:pPr algn="r">
              <a:defRPr/>
            </a:pPr>
            <a:endParaRPr lang="en-US" altLang="ja-JP" sz="900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Each dose highly efficacious is created by selecting and </a:t>
            </a:r>
            <a:r>
              <a:rPr lang="en-US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combing </a:t>
            </a:r>
            <a:r>
              <a:rPr lang="en-US" sz="9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five extremely concentrated cutting-edge actives</a:t>
            </a:r>
            <a:r>
              <a:rPr lang="en-US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 extracted from aesthetic medicine, dermatology, and HELENA RUBINSTEIN research.</a:t>
            </a:r>
            <a:endParaRPr lang="fr-FR" sz="9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r">
              <a:defRPr/>
            </a:pPr>
            <a:r>
              <a:rPr lang="en-US" altLang="ja-JP" sz="10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endParaRPr lang="en-US" altLang="ja-JP" sz="700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This made-to-measure concentrate offers each woman a complete and personalized solution to achieve </a:t>
            </a: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perfect beautiful skin</a:t>
            </a:r>
            <a:r>
              <a:rPr lang="en-US" altLang="ja-JP" sz="900" dirty="0">
                <a:solidFill>
                  <a:schemeClr val="bg1"/>
                </a:solidFill>
                <a:latin typeface="Century Gothic" pitchFamily="34" charset="0"/>
              </a:rPr>
              <a:t>:</a:t>
            </a:r>
          </a:p>
          <a:p>
            <a:pPr algn="r">
              <a:defRPr/>
            </a:pPr>
            <a:r>
              <a:rPr lang="en-US" altLang="ja-JP" sz="900" b="1" dirty="0">
                <a:solidFill>
                  <a:schemeClr val="bg1"/>
                </a:solidFill>
                <a:latin typeface="Century Gothic" pitchFamily="34" charset="0"/>
              </a:rPr>
              <a:t>RECREATED SUBSTANCE - RESURFACED TEXTURE - EVENED TONE</a:t>
            </a:r>
          </a:p>
          <a:p>
            <a:pPr algn="r">
              <a:defRPr/>
            </a:pPr>
            <a:endParaRPr lang="en-US" altLang="ja-JP" sz="900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Century Gothic" pitchFamily="34" charset="0"/>
              </a:rPr>
              <a:t>Madam, may I invite you to realize your PERSONAL CLINICAL DIAGNOSIS in order to determine your skin profile and your made-to-measure serum?</a:t>
            </a:r>
          </a:p>
          <a:p>
            <a:pPr algn="r">
              <a:defRPr/>
            </a:pPr>
            <a:endParaRPr lang="en-US" sz="90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700" i="1" dirty="0">
                <a:solidFill>
                  <a:schemeClr val="bg1"/>
                </a:solidFill>
                <a:latin typeface="Century Gothic" pitchFamily="34" charset="0"/>
              </a:rPr>
              <a:t>[Proceed to the specific Re-PLASTY PRESCRIPTION clinical diagnosis using the </a:t>
            </a:r>
            <a:r>
              <a:rPr lang="en-US" sz="700" i="1" dirty="0" err="1">
                <a:solidFill>
                  <a:schemeClr val="bg1"/>
                </a:solidFill>
                <a:latin typeface="Century Gothic" pitchFamily="34" charset="0"/>
              </a:rPr>
              <a:t>Skinscope</a:t>
            </a:r>
            <a:r>
              <a:rPr lang="en-US" sz="700" i="1" dirty="0">
                <a:solidFill>
                  <a:schemeClr val="bg1"/>
                </a:solidFill>
                <a:latin typeface="Century Gothic" pitchFamily="34" charset="0"/>
              </a:rPr>
              <a:t> and the specific diagnosis sheet].</a:t>
            </a:r>
          </a:p>
          <a:p>
            <a:pPr algn="r">
              <a:defRPr/>
            </a:pPr>
            <a:endParaRPr lang="en-US" sz="90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Century Gothic" pitchFamily="34" charset="0"/>
              </a:rPr>
              <a:t>EXAMPLE: 3.1.1 </a:t>
            </a:r>
            <a:r>
              <a:rPr lang="en-US" sz="900" dirty="0">
                <a:solidFill>
                  <a:schemeClr val="bg1"/>
                </a:solidFill>
                <a:latin typeface="Century Gothic" pitchFamily="34" charset="0"/>
                <a:sym typeface="Wingdings" panose="05000000000000000000" pitchFamily="2" charset="2"/>
              </a:rPr>
              <a:t> </a:t>
            </a:r>
            <a:r>
              <a:rPr lang="en-US" sz="900" dirty="0">
                <a:solidFill>
                  <a:schemeClr val="bg1"/>
                </a:solidFill>
                <a:latin typeface="Century Gothic" pitchFamily="34" charset="0"/>
              </a:rPr>
              <a:t>According to diagnosis results, your have a radical profile 3.1.1, meaning that you need to treat the SUBSTANCE in major and the TEXTURE and TONE in minor. </a:t>
            </a:r>
          </a:p>
          <a:p>
            <a:pPr algn="r">
              <a:defRPr/>
            </a:pPr>
            <a:endParaRPr lang="en-US" sz="900" i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900" i="1" dirty="0">
                <a:solidFill>
                  <a:schemeClr val="bg1"/>
                </a:solidFill>
                <a:latin typeface="Century Gothic" pitchFamily="34" charset="0"/>
              </a:rPr>
              <a:t>Check with the customer if this profile is in line with her expectations + share information on the 5 active ingredients contained in the 3.1.1 dose, thanks to the Re-PLASTY PRESCRIPTION technology card.</a:t>
            </a:r>
          </a:p>
          <a:p>
            <a:pPr algn="r">
              <a:defRPr/>
            </a:pPr>
            <a:endParaRPr lang="en-US" sz="900" b="1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900" dirty="0">
                <a:solidFill>
                  <a:schemeClr val="bg1"/>
                </a:solidFill>
                <a:latin typeface="Century Gothic" pitchFamily="34" charset="0"/>
              </a:rPr>
              <a:t>Every morning and evening, on face and neck, avoiding the eye contour, before your Re-PLASTY Age Recovery cream.</a:t>
            </a:r>
          </a:p>
          <a:p>
            <a:pPr algn="r">
              <a:defRPr/>
            </a:pPr>
            <a:endParaRPr lang="en-US" sz="500" dirty="0">
              <a:solidFill>
                <a:schemeClr val="bg1"/>
              </a:solidFill>
              <a:latin typeface="Century Gothic" pitchFamily="34" charset="0"/>
            </a:endParaRPr>
          </a:p>
          <a:p>
            <a:pPr algn="r">
              <a:defRPr/>
            </a:pPr>
            <a:r>
              <a:rPr lang="en-US" sz="700" i="1" dirty="0">
                <a:solidFill>
                  <a:schemeClr val="bg1"/>
                </a:solidFill>
                <a:latin typeface="Century Gothic" pitchFamily="34" charset="0"/>
              </a:rPr>
              <a:t>[Propose to your customer to apply Re-PLASTY PRESCRIPTION 3.1.1 serum  on her hand, according to the specific hand modeling].</a:t>
            </a:r>
          </a:p>
        </p:txBody>
      </p:sp>
      <p:sp>
        <p:nvSpPr>
          <p:cNvPr id="14" name="ZoneTexte 24"/>
          <p:cNvSpPr txBox="1">
            <a:spLocks noChangeArrowheads="1"/>
          </p:cNvSpPr>
          <p:nvPr/>
        </p:nvSpPr>
        <p:spPr bwMode="auto">
          <a:xfrm>
            <a:off x="1844824" y="7553721"/>
            <a:ext cx="39687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altLang="fr-FR" sz="2400" dirty="0">
                <a:solidFill>
                  <a:schemeClr val="bg1"/>
                </a:solidFill>
                <a:latin typeface="Century Gothic" pitchFamily="34" charset="0"/>
              </a:rPr>
              <a:t>+</a:t>
            </a:r>
            <a:endParaRPr lang="fr-FR" altLang="fr-FR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5" name="ZoneTexte 4"/>
          <p:cNvSpPr txBox="1">
            <a:spLocks noChangeArrowheads="1"/>
          </p:cNvSpPr>
          <p:nvPr/>
        </p:nvSpPr>
        <p:spPr bwMode="auto">
          <a:xfrm>
            <a:off x="427166" y="8320388"/>
            <a:ext cx="133667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fr-FR" altLang="fr-FR" sz="900">
                <a:solidFill>
                  <a:schemeClr val="bg1"/>
                </a:solidFill>
                <a:latin typeface="Century Gothic" pitchFamily="34" charset="0"/>
              </a:rPr>
              <a:t>Re-PLASTY PRESCRIPTION</a:t>
            </a:r>
          </a:p>
          <a:p>
            <a:pPr algn="ctr" eaLnBrk="1" hangingPunct="1"/>
            <a:r>
              <a:rPr lang="fr-FR" altLang="fr-FR" sz="900">
                <a:solidFill>
                  <a:schemeClr val="bg1"/>
                </a:solidFill>
                <a:latin typeface="Century Gothic" pitchFamily="34" charset="0"/>
              </a:rPr>
              <a:t>(BASE + DOSE)</a:t>
            </a:r>
          </a:p>
        </p:txBody>
      </p:sp>
      <p:sp>
        <p:nvSpPr>
          <p:cNvPr id="16" name="Rectangle 140"/>
          <p:cNvSpPr>
            <a:spLocks noChangeArrowheads="1"/>
          </p:cNvSpPr>
          <p:nvPr/>
        </p:nvSpPr>
        <p:spPr bwMode="auto">
          <a:xfrm>
            <a:off x="1574339" y="6970472"/>
            <a:ext cx="55029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</a:t>
            </a:r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</a:t>
            </a:r>
          </a:p>
        </p:txBody>
      </p:sp>
      <p:sp>
        <p:nvSpPr>
          <p:cNvPr id="17" name="ZoneTexte 4"/>
          <p:cNvSpPr txBox="1">
            <a:spLocks noChangeArrowheads="1"/>
          </p:cNvSpPr>
          <p:nvPr/>
        </p:nvSpPr>
        <p:spPr bwMode="auto">
          <a:xfrm>
            <a:off x="2176024" y="8604448"/>
            <a:ext cx="118096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fr-FR" altLang="fr-FR" sz="900" dirty="0" err="1">
                <a:solidFill>
                  <a:schemeClr val="bg1"/>
                </a:solidFill>
                <a:latin typeface="Century Gothic" pitchFamily="34" charset="0"/>
              </a:rPr>
              <a:t>Re</a:t>
            </a:r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-PLASTY </a:t>
            </a:r>
          </a:p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AGE RECOVERY NIGHT CREAM</a:t>
            </a:r>
          </a:p>
        </p:txBody>
      </p:sp>
      <p:sp>
        <p:nvSpPr>
          <p:cNvPr id="18" name="Rectangle 140"/>
          <p:cNvSpPr>
            <a:spLocks noChangeArrowheads="1"/>
          </p:cNvSpPr>
          <p:nvPr/>
        </p:nvSpPr>
        <p:spPr bwMode="auto">
          <a:xfrm>
            <a:off x="2924944" y="6419989"/>
            <a:ext cx="52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</a:t>
            </a:r>
            <a:endParaRPr lang="fr-FR" altLang="fr-FR" sz="1400" dirty="0">
              <a:solidFill>
                <a:srgbClr val="A28F76"/>
              </a:solidFill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19" name="Rectangle 140"/>
          <p:cNvSpPr>
            <a:spLocks noChangeArrowheads="1"/>
          </p:cNvSpPr>
          <p:nvPr/>
        </p:nvSpPr>
        <p:spPr bwMode="auto">
          <a:xfrm>
            <a:off x="2996952" y="7956376"/>
            <a:ext cx="52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</a:t>
            </a:r>
          </a:p>
        </p:txBody>
      </p:sp>
      <p:sp>
        <p:nvSpPr>
          <p:cNvPr id="20" name="ZoneTexte 24"/>
          <p:cNvSpPr txBox="1">
            <a:spLocks noChangeArrowheads="1"/>
          </p:cNvSpPr>
          <p:nvPr/>
        </p:nvSpPr>
        <p:spPr bwMode="auto">
          <a:xfrm>
            <a:off x="5351564" y="7553721"/>
            <a:ext cx="39687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altLang="fr-FR" sz="2400">
                <a:solidFill>
                  <a:schemeClr val="bg1"/>
                </a:solidFill>
                <a:latin typeface="Century Gothic" pitchFamily="34" charset="0"/>
              </a:rPr>
              <a:t>+</a:t>
            </a:r>
            <a:endParaRPr lang="fr-FR" altLang="fr-FR" sz="240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1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2" t="15198" r="12172" b="9669"/>
          <a:stretch>
            <a:fillRect/>
          </a:stretch>
        </p:blipFill>
        <p:spPr bwMode="auto">
          <a:xfrm>
            <a:off x="2479813" y="7994554"/>
            <a:ext cx="542658" cy="60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9642" t="15198" r="12172" b="966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2" descr="G:\DPLI_HELENA_RUBINSTEIN_POWER_Beauty\Service\4. Projects\4. Products\1. Skincare\1. Re-Plasty\AGE RECOVERY DAY\Visuals\Packshot\1211_HR 89212 Age Reco30V2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40" y="6516216"/>
            <a:ext cx="701603" cy="76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ZoneTexte 24"/>
          <p:cNvSpPr txBox="1">
            <a:spLocks noChangeArrowheads="1"/>
          </p:cNvSpPr>
          <p:nvPr/>
        </p:nvSpPr>
        <p:spPr bwMode="auto">
          <a:xfrm>
            <a:off x="2552705" y="7553721"/>
            <a:ext cx="39687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altLang="fr-FR" sz="2400" dirty="0">
                <a:solidFill>
                  <a:schemeClr val="bg1"/>
                </a:solidFill>
                <a:latin typeface="Century Gothic" pitchFamily="34" charset="0"/>
              </a:rPr>
              <a:t>+</a:t>
            </a:r>
            <a:endParaRPr lang="fr-FR" altLang="fr-FR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4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047" y="7073062"/>
            <a:ext cx="270010" cy="1175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Rectangle 140"/>
          <p:cNvSpPr>
            <a:spLocks noChangeArrowheads="1"/>
          </p:cNvSpPr>
          <p:nvPr/>
        </p:nvSpPr>
        <p:spPr bwMode="auto">
          <a:xfrm>
            <a:off x="4045054" y="6975468"/>
            <a:ext cx="52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</a:t>
            </a:r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</a:t>
            </a:r>
          </a:p>
        </p:txBody>
      </p:sp>
      <p:pic>
        <p:nvPicPr>
          <p:cNvPr id="26" name="Picture 608" descr="PREMIUM UV_SPF50_det_peti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364" y="7308244"/>
            <a:ext cx="381104" cy="9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ZoneTexte 4"/>
          <p:cNvSpPr txBox="1">
            <a:spLocks noChangeArrowheads="1"/>
          </p:cNvSpPr>
          <p:nvPr/>
        </p:nvSpPr>
        <p:spPr bwMode="auto">
          <a:xfrm>
            <a:off x="5542909" y="8320388"/>
            <a:ext cx="10324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PREMIUM UV  </a:t>
            </a:r>
            <a:endParaRPr lang="pt-BR" altLang="fr-FR" sz="900" dirty="0">
              <a:solidFill>
                <a:schemeClr val="bg1"/>
              </a:solidFill>
              <a:latin typeface="Century Gothic" pitchFamily="34" charset="0"/>
            </a:endParaRPr>
          </a:p>
          <a:p>
            <a:pPr algn="ctr" eaLnBrk="1" hangingPunct="1"/>
            <a:r>
              <a:rPr lang="pt-BR" altLang="fr-FR" sz="900" dirty="0">
                <a:solidFill>
                  <a:schemeClr val="bg1"/>
                </a:solidFill>
                <a:latin typeface="Century Gothic" pitchFamily="34" charset="0"/>
              </a:rPr>
              <a:t>SPF 50 / PA +++</a:t>
            </a:r>
          </a:p>
          <a:p>
            <a:pPr algn="ctr" eaLnBrk="1" hangingPunct="1"/>
            <a:endParaRPr lang="fr-FR" altLang="fr-FR" sz="9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8" name="Rectangle 140"/>
          <p:cNvSpPr>
            <a:spLocks noChangeArrowheads="1"/>
          </p:cNvSpPr>
          <p:nvPr/>
        </p:nvSpPr>
        <p:spPr bwMode="auto">
          <a:xfrm>
            <a:off x="6116601" y="7113988"/>
            <a:ext cx="52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</a:t>
            </a:r>
            <a:endParaRPr lang="fr-FR" altLang="fr-FR" sz="1400" dirty="0">
              <a:solidFill>
                <a:srgbClr val="A28F76"/>
              </a:solidFill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sp>
        <p:nvSpPr>
          <p:cNvPr id="30" name="ZoneTexte 24"/>
          <p:cNvSpPr txBox="1">
            <a:spLocks noChangeArrowheads="1"/>
          </p:cNvSpPr>
          <p:nvPr/>
        </p:nvSpPr>
        <p:spPr bwMode="auto">
          <a:xfrm>
            <a:off x="4204346" y="7553721"/>
            <a:ext cx="4175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altLang="fr-FR" sz="1100" dirty="0">
                <a:solidFill>
                  <a:schemeClr val="bg1"/>
                </a:solidFill>
                <a:latin typeface="Century Gothic" pitchFamily="34" charset="0"/>
              </a:rPr>
              <a:t>OR</a:t>
            </a:r>
            <a:endParaRPr lang="fr-FR" altLang="fr-FR" sz="11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1" name="ZoneTexte 4"/>
          <p:cNvSpPr txBox="1">
            <a:spLocks noChangeArrowheads="1"/>
          </p:cNvSpPr>
          <p:nvPr/>
        </p:nvSpPr>
        <p:spPr bwMode="auto">
          <a:xfrm>
            <a:off x="4486377" y="8320388"/>
            <a:ext cx="86518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fr-FR" altLang="fr-FR" sz="900" dirty="0" err="1">
                <a:solidFill>
                  <a:schemeClr val="bg1"/>
                </a:solidFill>
                <a:latin typeface="Century Gothic" pitchFamily="34" charset="0"/>
              </a:rPr>
              <a:t>Re</a:t>
            </a:r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-PLASTY </a:t>
            </a:r>
          </a:p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PRO FILLER </a:t>
            </a:r>
          </a:p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EYES &amp; LIPS</a:t>
            </a: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1" r="39322" b="28540"/>
          <a:stretch>
            <a:fillRect/>
          </a:stretch>
        </p:blipFill>
        <p:spPr bwMode="auto">
          <a:xfrm>
            <a:off x="4770545" y="6923712"/>
            <a:ext cx="221293" cy="132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Rectangle 140"/>
          <p:cNvSpPr>
            <a:spLocks noChangeArrowheads="1"/>
          </p:cNvSpPr>
          <p:nvPr/>
        </p:nvSpPr>
        <p:spPr bwMode="auto">
          <a:xfrm>
            <a:off x="4969249" y="6970879"/>
            <a:ext cx="520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400" dirty="0" smtClean="0">
                <a:solidFill>
                  <a:srgbClr val="A28F76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</a:t>
            </a:r>
            <a:endParaRPr lang="fr-FR" altLang="fr-FR" sz="1400" dirty="0">
              <a:solidFill>
                <a:srgbClr val="A28F76"/>
              </a:solidFill>
              <a:latin typeface="Times New Roman" pitchFamily="18" charset="0"/>
              <a:cs typeface="Times New Roman" pitchFamily="18" charset="0"/>
              <a:sym typeface="Wingdings 2" pitchFamily="18" charset="2"/>
            </a:endParaRPr>
          </a:p>
        </p:txBody>
      </p:sp>
      <p:pic>
        <p:nvPicPr>
          <p:cNvPr id="34" name="Picture 77" descr="G:\DPLI_HELENA_RUBINSTEIN_POWER_Beauty\Service\3. Brand\Service &amp; CRM\Education\01- SKINCARE\Re-PLASTY\Re-PLASTY PRESCRIPTION 2014\TRAINING EN COURS\Coffret 2 gauche\Coffret 2 gauch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 t="16400" r="39224" b="25241"/>
          <a:stretch>
            <a:fillRect/>
          </a:stretch>
        </p:blipFill>
        <p:spPr bwMode="auto">
          <a:xfrm>
            <a:off x="427166" y="7204302"/>
            <a:ext cx="1362507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ZoneTexte 4"/>
          <p:cNvSpPr txBox="1">
            <a:spLocks noChangeArrowheads="1"/>
          </p:cNvSpPr>
          <p:nvPr/>
        </p:nvSpPr>
        <p:spPr bwMode="auto">
          <a:xfrm>
            <a:off x="2204864" y="7160513"/>
            <a:ext cx="109600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 dirty="0" err="1">
                <a:solidFill>
                  <a:prstClr val="white"/>
                </a:solidFill>
                <a:latin typeface="Century Gothic" pitchFamily="34" charset="0"/>
              </a:rPr>
              <a:t>Re</a:t>
            </a:r>
            <a:r>
              <a:rPr lang="fr-FR" altLang="fr-FR" sz="900" dirty="0">
                <a:solidFill>
                  <a:prstClr val="white"/>
                </a:solidFill>
                <a:latin typeface="Century Gothic" pitchFamily="34" charset="0"/>
              </a:rPr>
              <a:t>-PLASTY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sz="900" dirty="0">
                <a:solidFill>
                  <a:prstClr val="white"/>
                </a:solidFill>
                <a:latin typeface="Century Gothic" pitchFamily="34" charset="0"/>
              </a:rPr>
              <a:t>AGE RECOVERY DAY CREAM</a:t>
            </a:r>
          </a:p>
        </p:txBody>
      </p:sp>
      <p:sp>
        <p:nvSpPr>
          <p:cNvPr id="36" name="ZoneTexte 4"/>
          <p:cNvSpPr txBox="1">
            <a:spLocks noChangeArrowheads="1"/>
          </p:cNvSpPr>
          <p:nvPr/>
        </p:nvSpPr>
        <p:spPr bwMode="auto">
          <a:xfrm>
            <a:off x="3559852" y="8320388"/>
            <a:ext cx="7493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fr-FR" altLang="fr-FR" sz="900" dirty="0" err="1">
                <a:solidFill>
                  <a:schemeClr val="bg1"/>
                </a:solidFill>
                <a:latin typeface="Century Gothic" pitchFamily="34" charset="0"/>
              </a:rPr>
              <a:t>Re</a:t>
            </a:r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-PLASTY </a:t>
            </a:r>
          </a:p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MESOLIFT </a:t>
            </a:r>
          </a:p>
          <a:p>
            <a:pPr algn="ctr" eaLnBrk="1" hangingPunct="1"/>
            <a:r>
              <a:rPr lang="fr-FR" altLang="fr-FR" sz="900" dirty="0">
                <a:solidFill>
                  <a:schemeClr val="bg1"/>
                </a:solidFill>
                <a:latin typeface="Century Gothic" pitchFamily="34" charset="0"/>
              </a:rPr>
              <a:t>EYE GEL</a:t>
            </a:r>
          </a:p>
        </p:txBody>
      </p:sp>
      <p:sp>
        <p:nvSpPr>
          <p:cNvPr id="43" name="ZoneTexte 24"/>
          <p:cNvSpPr txBox="1">
            <a:spLocks noChangeArrowheads="1"/>
          </p:cNvSpPr>
          <p:nvPr/>
        </p:nvSpPr>
        <p:spPr bwMode="auto">
          <a:xfrm>
            <a:off x="3248149" y="7553721"/>
            <a:ext cx="39687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>
            <a:spAutoFit/>
          </a:bodyPr>
          <a:lstStyle>
            <a:lvl1pPr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1042988" eaLnBrk="0" hangingPunct="0"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altLang="fr-FR" sz="2400" dirty="0">
                <a:solidFill>
                  <a:schemeClr val="bg1"/>
                </a:solidFill>
                <a:latin typeface="Century Gothic" pitchFamily="34" charset="0"/>
              </a:rPr>
              <a:t>+</a:t>
            </a:r>
            <a:endParaRPr lang="fr-FR" altLang="fr-FR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83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640</Words>
  <Application>Microsoft Office PowerPoint</Application>
  <PresentationFormat>Affichage à l'écran (4:3)</PresentationFormat>
  <Paragraphs>107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Company>L'Oréal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PARMENTIER Emeline</dc:creator>
  <cp:lastModifiedBy>IMBERT Claire</cp:lastModifiedBy>
  <cp:revision>8</cp:revision>
  <dcterms:created xsi:type="dcterms:W3CDTF">2014-05-02T09:20:43Z</dcterms:created>
  <dcterms:modified xsi:type="dcterms:W3CDTF">2014-05-27T12:07:32Z</dcterms:modified>
</cp:coreProperties>
</file>